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1"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6" d="100"/>
          <a:sy n="76" d="100"/>
        </p:scale>
        <p:origin x="126" y="8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smtClean="0"/>
              <a:t>11/12/2015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
        <p:nvSpPr>
          <p:cNvPr id="13" name="Rectangle 12"/>
          <p:cNvSpPr/>
          <p:nvPr/>
        </p:nvSpPr>
        <p:spPr>
          <a:xfrm>
            <a:off x="0" y="-1"/>
            <a:ext cx="12192000" cy="4572001"/>
          </a:xfrm>
          <a:prstGeom prst="rect">
            <a:avLst/>
          </a:prstGeom>
          <a:blipFill dpi="0" rotWithShape="1">
            <a:blip r:embed="rId2">
              <a:duotone>
                <a:schemeClr val="accent1">
                  <a:shade val="45000"/>
                  <a:satMod val="135000"/>
                </a:schemeClr>
                <a:prstClr val="white"/>
              </a:duotone>
            </a:blip>
            <a:srcRect/>
            <a:tile tx="25400" ty="6350" sx="71000" sy="71000" flip="none" algn="tl"/>
          </a:blip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96213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smtClean="0"/>
              <a:t>11/12/2015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6458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smtClean="0"/>
              <a:t>11/12/2015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4625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smtClean="0"/>
              <a:t>11/12/2015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114485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61015F-7CC6-4D0A-9D87-873EA4C304CC}" type="datetimeFigureOut">
              <a:rPr lang="en-US" smtClean="0"/>
              <a:t>11/12/2015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
        <p:nvSpPr>
          <p:cNvPr id="10" name="Rectangle 9"/>
          <p:cNvSpPr/>
          <p:nvPr/>
        </p:nvSpPr>
        <p:spPr>
          <a:xfrm>
            <a:off x="0" y="-1"/>
            <a:ext cx="12192000" cy="4572000"/>
          </a:xfrm>
          <a:prstGeom prst="rect">
            <a:avLst/>
          </a:prstGeom>
          <a:blipFill dpi="0" rotWithShape="1">
            <a:blip r:embed="rId2">
              <a:duotone>
                <a:schemeClr val="accent3">
                  <a:shade val="45000"/>
                  <a:satMod val="135000"/>
                </a:schemeClr>
                <a:prstClr val="white"/>
              </a:duotone>
            </a:blip>
            <a:srcRect/>
            <a:tile tx="25400" ty="6350" sx="71000" sy="71000" flip="none" algn="tl"/>
          </a:blip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8155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smtClean="0"/>
              <a:t>11/12/2015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7711606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smtClean="0"/>
              <a:t>11/12/2015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622094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smtClean="0"/>
              <a:t>11/12/2015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828525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smtClean="0"/>
              <a:t>11/12/2015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85243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C68B11-C5A8-448C-8CE9-B1A273C79CFC}" type="datetimeFigureOut">
              <a:rPr lang="en-US" smtClean="0"/>
              <a:t>11/12/2015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732719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16CA0-919D-4A49-9C8A-62FDFB3A5183}" type="datetimeFigureOut">
              <a:rPr lang="en-US" smtClean="0"/>
              <a:t>11/12/2015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smtClean="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08334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smtClean="0"/>
              <a:pPr/>
              <a:t>11/12/2015</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smtClean="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1048027"/>
      </p:ext>
    </p:extLst>
  </p:cSld>
  <p:clrMap bg1="dk1" tx1="lt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8.xml"/><Relationship Id="rId5" Type="http://schemas.openxmlformats.org/officeDocument/2006/relationships/image" Target="../media/image9.jpg"/><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Ratifying the constitution</a:t>
            </a:r>
            <a:endParaRPr lang="en-US" dirty="0"/>
          </a:p>
        </p:txBody>
      </p:sp>
      <p:sp>
        <p:nvSpPr>
          <p:cNvPr id="3" name="Subtitle 2"/>
          <p:cNvSpPr>
            <a:spLocks noGrp="1"/>
          </p:cNvSpPr>
          <p:nvPr>
            <p:ph type="subTitle" idx="1"/>
          </p:nvPr>
        </p:nvSpPr>
        <p:spPr/>
        <p:txBody>
          <a:bodyPr/>
          <a:lstStyle/>
          <a:p>
            <a:r>
              <a:rPr lang="en-US" dirty="0" smtClean="0"/>
              <a:t>The Great Debate Over the Future of American Government: The Ratification Debates of 1787 -1788</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1076" y="325120"/>
            <a:ext cx="8399468" cy="3916680"/>
          </a:xfrm>
          <a:prstGeom prst="rect">
            <a:avLst/>
          </a:prstGeom>
        </p:spPr>
      </p:pic>
    </p:spTree>
    <p:extLst>
      <p:ext uri="{BB962C8B-B14F-4D97-AF65-F5344CB8AC3E}">
        <p14:creationId xmlns:p14="http://schemas.microsoft.com/office/powerpoint/2010/main" val="12180818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3">
                    <a:lumMod val="60000"/>
                    <a:lumOff val="40000"/>
                  </a:schemeClr>
                </a:solidFill>
              </a:rPr>
              <a:t>Virginia’s Federalists</a:t>
            </a:r>
            <a:endParaRPr lang="en-US" dirty="0">
              <a:solidFill>
                <a:schemeClr val="accent3">
                  <a:lumMod val="60000"/>
                  <a:lumOff val="4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63320" y="293709"/>
            <a:ext cx="5017479" cy="6146155"/>
          </a:xfrm>
        </p:spPr>
      </p:pic>
      <p:sp>
        <p:nvSpPr>
          <p:cNvPr id="4" name="Text Placeholder 3"/>
          <p:cNvSpPr>
            <a:spLocks noGrp="1"/>
          </p:cNvSpPr>
          <p:nvPr>
            <p:ph type="body" sz="half" idx="2"/>
          </p:nvPr>
        </p:nvSpPr>
        <p:spPr>
          <a:xfrm>
            <a:off x="1024128" y="1701800"/>
            <a:ext cx="5071872" cy="4318000"/>
          </a:xfrm>
        </p:spPr>
        <p:txBody>
          <a:bodyPr>
            <a:normAutofit/>
          </a:bodyPr>
          <a:lstStyle/>
          <a:p>
            <a:r>
              <a:rPr lang="en-US" sz="2400" dirty="0" smtClean="0"/>
              <a:t>George Washington brought instant credibility to the Federalists’ cause.  If he had sought tyranny or despotism, Washington might have accepted the crown he was offered in the aftermath of the Revolutionary War.  He did not.   James Madison, for his part, offered to compose and propose a Bill of Rights during the first Congress to assuage the fears of leading Antifederalist leaders.  </a:t>
            </a:r>
            <a:endParaRPr lang="en-US" sz="2400" dirty="0"/>
          </a:p>
        </p:txBody>
      </p:sp>
    </p:spTree>
    <p:extLst>
      <p:ext uri="{BB962C8B-B14F-4D97-AF65-F5344CB8AC3E}">
        <p14:creationId xmlns:p14="http://schemas.microsoft.com/office/powerpoint/2010/main" val="35365867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3">
                    <a:lumMod val="60000"/>
                    <a:lumOff val="40000"/>
                  </a:schemeClr>
                </a:solidFill>
              </a:rPr>
              <a:t>New York antifederalists</a:t>
            </a:r>
            <a:endParaRPr lang="en-US" dirty="0">
              <a:solidFill>
                <a:schemeClr val="accent3">
                  <a:lumMod val="60000"/>
                  <a:lumOff val="4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09168" y="339725"/>
            <a:ext cx="5228831" cy="6195298"/>
          </a:xfrm>
        </p:spPr>
      </p:pic>
      <p:sp>
        <p:nvSpPr>
          <p:cNvPr id="4" name="Text Placeholder 3"/>
          <p:cNvSpPr>
            <a:spLocks noGrp="1"/>
          </p:cNvSpPr>
          <p:nvPr>
            <p:ph type="body" sz="half" idx="2"/>
          </p:nvPr>
        </p:nvSpPr>
        <p:spPr>
          <a:xfrm>
            <a:off x="901700" y="1930400"/>
            <a:ext cx="5638800" cy="4089400"/>
          </a:xfrm>
        </p:spPr>
        <p:txBody>
          <a:bodyPr>
            <a:noAutofit/>
          </a:bodyPr>
          <a:lstStyle/>
          <a:p>
            <a:r>
              <a:rPr lang="en-US" sz="2200" dirty="0" smtClean="0"/>
              <a:t>In New York, despite the strong support of Alexander Hamilton, the state remained opposed to the ratification of the Constitution.  After New Hampshire ratified the document, though, New York was faced with two options: either ratify the Constitution and join the new national government, or go it alone!  Complicating things a little more was the threat which New York City made to withdraw from the state!  When Antifederalist </a:t>
            </a:r>
            <a:r>
              <a:rPr lang="en-US" sz="2200" dirty="0" err="1" smtClean="0"/>
              <a:t>Melancton</a:t>
            </a:r>
            <a:r>
              <a:rPr lang="en-US" sz="2200" dirty="0" smtClean="0"/>
              <a:t> Smith reversed his opposition to vote in favor of the Constitution, New York ratified. </a:t>
            </a:r>
            <a:endParaRPr lang="en-US" sz="2200" dirty="0"/>
          </a:p>
        </p:txBody>
      </p:sp>
    </p:spTree>
    <p:extLst>
      <p:ext uri="{BB962C8B-B14F-4D97-AF65-F5344CB8AC3E}">
        <p14:creationId xmlns:p14="http://schemas.microsoft.com/office/powerpoint/2010/main" val="37688303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3">
                    <a:lumMod val="60000"/>
                    <a:lumOff val="40000"/>
                  </a:schemeClr>
                </a:solidFill>
              </a:rPr>
              <a:t>North Carolina &amp; Rhode Island</a:t>
            </a:r>
            <a:endParaRPr lang="en-US" dirty="0">
              <a:solidFill>
                <a:schemeClr val="accent3">
                  <a:lumMod val="60000"/>
                  <a:lumOff val="4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90155" y="471509"/>
            <a:ext cx="4847745" cy="5987281"/>
          </a:xfrm>
        </p:spPr>
      </p:pic>
      <p:sp>
        <p:nvSpPr>
          <p:cNvPr id="4" name="Text Placeholder 3"/>
          <p:cNvSpPr>
            <a:spLocks noGrp="1"/>
          </p:cNvSpPr>
          <p:nvPr>
            <p:ph type="body" sz="half" idx="2"/>
          </p:nvPr>
        </p:nvSpPr>
        <p:spPr/>
        <p:txBody>
          <a:bodyPr>
            <a:normAutofit/>
          </a:bodyPr>
          <a:lstStyle/>
          <a:p>
            <a:r>
              <a:rPr lang="en-US" sz="2400" dirty="0" smtClean="0"/>
              <a:t>Both North Carolina and Rhode Island refused to support the Constitution until after the Bill of Rights was ratified by the states.  For a brief period, they were essentially independent nations.  Once the Bill of Rights was ratified, both nations entered the Union by ratifying the Constitution. </a:t>
            </a:r>
            <a:endParaRPr lang="en-US" sz="2400" dirty="0"/>
          </a:p>
        </p:txBody>
      </p:sp>
    </p:spTree>
    <p:extLst>
      <p:ext uri="{BB962C8B-B14F-4D97-AF65-F5344CB8AC3E}">
        <p14:creationId xmlns:p14="http://schemas.microsoft.com/office/powerpoint/2010/main" val="40958710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4128" y="471509"/>
            <a:ext cx="9008872" cy="1737360"/>
          </a:xfrm>
        </p:spPr>
        <p:txBody>
          <a:bodyPr>
            <a:normAutofit/>
          </a:bodyPr>
          <a:lstStyle/>
          <a:p>
            <a:r>
              <a:rPr lang="en-US" dirty="0" smtClean="0">
                <a:solidFill>
                  <a:schemeClr val="accent3">
                    <a:lumMod val="60000"/>
                    <a:lumOff val="40000"/>
                  </a:schemeClr>
                </a:solidFill>
              </a:rPr>
              <a:t>Nine (9) States had to ratify the Constitution for it to become the law of the land</a:t>
            </a:r>
            <a:endParaRPr lang="en-US" dirty="0">
              <a:solidFill>
                <a:schemeClr val="accent3">
                  <a:lumMod val="60000"/>
                  <a:lumOff val="40000"/>
                </a:schemeClr>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27100" y="2162629"/>
            <a:ext cx="7863312" cy="3666670"/>
          </a:xfrm>
        </p:spPr>
      </p:pic>
      <p:sp>
        <p:nvSpPr>
          <p:cNvPr id="5" name="Text Placeholder 4"/>
          <p:cNvSpPr>
            <a:spLocks noGrp="1"/>
          </p:cNvSpPr>
          <p:nvPr>
            <p:ph type="body" sz="half" idx="2"/>
          </p:nvPr>
        </p:nvSpPr>
        <p:spPr>
          <a:xfrm>
            <a:off x="8966201" y="2018368"/>
            <a:ext cx="2946400" cy="4635500"/>
          </a:xfrm>
        </p:spPr>
        <p:txBody>
          <a:bodyPr>
            <a:normAutofit/>
          </a:bodyPr>
          <a:lstStyle/>
          <a:p>
            <a:r>
              <a:rPr lang="en-US" dirty="0" smtClean="0"/>
              <a:t>The last four (4) states to ratify the Constitution were pretty important: </a:t>
            </a:r>
          </a:p>
          <a:p>
            <a:endParaRPr lang="en-US" dirty="0"/>
          </a:p>
          <a:p>
            <a:r>
              <a:rPr lang="en-US" dirty="0" smtClean="0"/>
              <a:t>New York</a:t>
            </a:r>
          </a:p>
          <a:p>
            <a:r>
              <a:rPr lang="en-US" dirty="0" smtClean="0"/>
              <a:t>Virginia</a:t>
            </a:r>
          </a:p>
          <a:p>
            <a:r>
              <a:rPr lang="en-US" dirty="0" smtClean="0"/>
              <a:t>North Carolina </a:t>
            </a:r>
          </a:p>
          <a:p>
            <a:r>
              <a:rPr lang="en-US" dirty="0" smtClean="0"/>
              <a:t>Rhode Island</a:t>
            </a:r>
          </a:p>
          <a:p>
            <a:endParaRPr lang="en-US" dirty="0"/>
          </a:p>
          <a:p>
            <a:r>
              <a:rPr lang="en-US" dirty="0" smtClean="0"/>
              <a:t>Without New York and Virginia, could the nation have survived in the late 18</a:t>
            </a:r>
            <a:r>
              <a:rPr lang="en-US" baseline="30000" dirty="0" smtClean="0"/>
              <a:t>th</a:t>
            </a:r>
            <a:r>
              <a:rPr lang="en-US" dirty="0" smtClean="0"/>
              <a:t> Century?</a:t>
            </a:r>
            <a:endParaRPr lang="en-US" dirty="0"/>
          </a:p>
        </p:txBody>
      </p:sp>
    </p:spTree>
    <p:extLst>
      <p:ext uri="{BB962C8B-B14F-4D97-AF65-F5344CB8AC3E}">
        <p14:creationId xmlns:p14="http://schemas.microsoft.com/office/powerpoint/2010/main" val="11261995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3">
                    <a:lumMod val="60000"/>
                    <a:lumOff val="40000"/>
                  </a:schemeClr>
                </a:solidFill>
              </a:rPr>
              <a:t>federalists</a:t>
            </a:r>
            <a:endParaRPr lang="en-US" dirty="0">
              <a:solidFill>
                <a:schemeClr val="accent3">
                  <a:lumMod val="60000"/>
                  <a:lumOff val="40000"/>
                </a:schemeClr>
              </a:solidFill>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12520" y="471509"/>
            <a:ext cx="4915879" cy="6021701"/>
          </a:xfrm>
        </p:spPr>
      </p:pic>
      <p:sp>
        <p:nvSpPr>
          <p:cNvPr id="4" name="Text Placeholder 3"/>
          <p:cNvSpPr>
            <a:spLocks noGrp="1"/>
          </p:cNvSpPr>
          <p:nvPr>
            <p:ph type="body" sz="half" idx="2"/>
          </p:nvPr>
        </p:nvSpPr>
        <p:spPr>
          <a:xfrm>
            <a:off x="685800" y="1866900"/>
            <a:ext cx="5461000" cy="4626310"/>
          </a:xfrm>
        </p:spPr>
        <p:txBody>
          <a:bodyPr>
            <a:noAutofit/>
          </a:bodyPr>
          <a:lstStyle/>
          <a:p>
            <a:r>
              <a:rPr lang="en-US" sz="2400" dirty="0"/>
              <a:t>Most federalists sought greater power for the central government, more vigor and energy for the </a:t>
            </a:r>
            <a:r>
              <a:rPr lang="en-US" sz="2400" dirty="0" smtClean="0"/>
              <a:t>executive branch, </a:t>
            </a:r>
            <a:r>
              <a:rPr lang="en-US" sz="2400" dirty="0"/>
              <a:t>and the ability raise revenue </a:t>
            </a:r>
            <a:r>
              <a:rPr lang="en-US" sz="2400" dirty="0" smtClean="0"/>
              <a:t>(taxes?) for </a:t>
            </a:r>
            <a:r>
              <a:rPr lang="en-US" sz="2400" dirty="0"/>
              <a:t>the resolution of debts or the raising of military forces in the </a:t>
            </a:r>
            <a:r>
              <a:rPr lang="en-US" sz="2400" dirty="0" smtClean="0"/>
              <a:t>event </a:t>
            </a:r>
            <a:r>
              <a:rPr lang="en-US" sz="2400" dirty="0"/>
              <a:t>of war. </a:t>
            </a:r>
            <a:r>
              <a:rPr lang="en-US" sz="2400" dirty="0" smtClean="0"/>
              <a:t>  Federalists included George Washington, James Madison, Alexander Hamilton, John Adams, and Ben Franklin, among other people.   George Washington brought credibility and legitimacy to the Constitution. </a:t>
            </a:r>
            <a:endParaRPr lang="en-US" sz="2400" dirty="0"/>
          </a:p>
          <a:p>
            <a:endParaRPr lang="en-US" sz="2400" dirty="0"/>
          </a:p>
        </p:txBody>
      </p:sp>
    </p:spTree>
    <p:extLst>
      <p:ext uri="{BB962C8B-B14F-4D97-AF65-F5344CB8AC3E}">
        <p14:creationId xmlns:p14="http://schemas.microsoft.com/office/powerpoint/2010/main" val="18153256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accent3">
                    <a:lumMod val="60000"/>
                    <a:lumOff val="40000"/>
                  </a:schemeClr>
                </a:solidFill>
              </a:rPr>
              <a:t>Federalist sought powers for the National government: </a:t>
            </a:r>
            <a:endParaRPr lang="en-US" dirty="0">
              <a:solidFill>
                <a:schemeClr val="accent3">
                  <a:lumMod val="60000"/>
                  <a:lumOff val="40000"/>
                </a:schemeClr>
              </a:solidFill>
            </a:endParaRPr>
          </a:p>
        </p:txBody>
      </p:sp>
      <p:sp>
        <p:nvSpPr>
          <p:cNvPr id="6" name="Content Placeholder 5"/>
          <p:cNvSpPr>
            <a:spLocks noGrp="1"/>
          </p:cNvSpPr>
          <p:nvPr>
            <p:ph idx="1"/>
          </p:nvPr>
        </p:nvSpPr>
        <p:spPr/>
        <p:txBody>
          <a:bodyPr>
            <a:normAutofit lnSpcReduction="10000"/>
          </a:bodyPr>
          <a:lstStyle/>
          <a:p>
            <a:pPr>
              <a:buFont typeface="Wingdings" panose="05000000000000000000" pitchFamily="2" charset="2"/>
              <a:buChar char="v"/>
            </a:pPr>
            <a:r>
              <a:rPr lang="en-US" dirty="0" smtClean="0"/>
              <a:t> The Power to Regulate Interstate Trade. </a:t>
            </a:r>
          </a:p>
          <a:p>
            <a:pPr>
              <a:buFont typeface="Wingdings" panose="05000000000000000000" pitchFamily="2" charset="2"/>
              <a:buChar char="v"/>
            </a:pPr>
            <a:endParaRPr lang="en-US" dirty="0"/>
          </a:p>
          <a:p>
            <a:pPr>
              <a:buFont typeface="Wingdings" panose="05000000000000000000" pitchFamily="2" charset="2"/>
              <a:buChar char="v"/>
            </a:pPr>
            <a:r>
              <a:rPr lang="en-US" dirty="0" smtClean="0"/>
              <a:t>The Power to Raise Tax Revenue. </a:t>
            </a:r>
          </a:p>
          <a:p>
            <a:pPr>
              <a:buFont typeface="Wingdings" panose="05000000000000000000" pitchFamily="2" charset="2"/>
              <a:buChar char="v"/>
            </a:pPr>
            <a:endParaRPr lang="en-US" dirty="0"/>
          </a:p>
          <a:p>
            <a:pPr>
              <a:buFont typeface="Wingdings" panose="05000000000000000000" pitchFamily="2" charset="2"/>
              <a:buChar char="v"/>
            </a:pPr>
            <a:r>
              <a:rPr lang="en-US" dirty="0" smtClean="0"/>
              <a:t>The Power of the Executive Branch to enforce the law!</a:t>
            </a:r>
          </a:p>
          <a:p>
            <a:pPr>
              <a:buFont typeface="Wingdings" panose="05000000000000000000" pitchFamily="2" charset="2"/>
              <a:buChar char="v"/>
            </a:pPr>
            <a:endParaRPr lang="en-US" dirty="0"/>
          </a:p>
          <a:p>
            <a:pPr>
              <a:buFont typeface="Wingdings" panose="05000000000000000000" pitchFamily="2" charset="2"/>
              <a:buChar char="v"/>
            </a:pPr>
            <a:r>
              <a:rPr lang="en-US" dirty="0" smtClean="0"/>
              <a:t>The Power of the Legislative Branch to create laws. </a:t>
            </a:r>
          </a:p>
          <a:p>
            <a:pPr>
              <a:buFont typeface="Wingdings" panose="05000000000000000000" pitchFamily="2" charset="2"/>
              <a:buChar char="v"/>
            </a:pPr>
            <a:endParaRPr lang="en-US" dirty="0"/>
          </a:p>
          <a:p>
            <a:pPr>
              <a:buFont typeface="Wingdings" panose="05000000000000000000" pitchFamily="2" charset="2"/>
              <a:buChar char="v"/>
            </a:pPr>
            <a:r>
              <a:rPr lang="en-US" dirty="0" smtClean="0"/>
              <a:t>The Power of the Judiciary to interpret the law. </a:t>
            </a:r>
            <a:endParaRPr lang="en-US" dirty="0"/>
          </a:p>
        </p:txBody>
      </p:sp>
    </p:spTree>
    <p:extLst>
      <p:ext uri="{BB962C8B-B14F-4D97-AF65-F5344CB8AC3E}">
        <p14:creationId xmlns:p14="http://schemas.microsoft.com/office/powerpoint/2010/main" val="3703192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24128" y="471509"/>
            <a:ext cx="4389120" cy="1128691"/>
          </a:xfrm>
        </p:spPr>
        <p:txBody>
          <a:bodyPr/>
          <a:lstStyle/>
          <a:p>
            <a:r>
              <a:rPr lang="en-US" dirty="0" smtClean="0">
                <a:solidFill>
                  <a:schemeClr val="accent3">
                    <a:lumMod val="60000"/>
                    <a:lumOff val="40000"/>
                  </a:schemeClr>
                </a:solidFill>
              </a:rPr>
              <a:t>antifederalists</a:t>
            </a:r>
            <a:endParaRPr lang="en-US" dirty="0">
              <a:solidFill>
                <a:schemeClr val="accent3">
                  <a:lumMod val="60000"/>
                  <a:lumOff val="40000"/>
                </a:schemeClr>
              </a:solidFill>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19860" y="822325"/>
            <a:ext cx="4268768" cy="5184775"/>
          </a:xfrm>
        </p:spPr>
      </p:pic>
      <p:sp>
        <p:nvSpPr>
          <p:cNvPr id="6" name="Text Placeholder 5"/>
          <p:cNvSpPr>
            <a:spLocks noGrp="1"/>
          </p:cNvSpPr>
          <p:nvPr>
            <p:ph type="body" sz="half" idx="2"/>
          </p:nvPr>
        </p:nvSpPr>
        <p:spPr>
          <a:xfrm>
            <a:off x="1024128" y="1600200"/>
            <a:ext cx="5236972" cy="4419600"/>
          </a:xfrm>
        </p:spPr>
        <p:txBody>
          <a:bodyPr>
            <a:normAutofit lnSpcReduction="10000"/>
          </a:bodyPr>
          <a:lstStyle/>
          <a:p>
            <a:r>
              <a:rPr lang="en-US" sz="2400" dirty="0"/>
              <a:t>Antifederalists opposed the Constitution for a variety of reasons.  Some felt that the document didn’t give enough power to the government.  Most, however, feared that the executive branch might become </a:t>
            </a:r>
            <a:r>
              <a:rPr lang="en-US" sz="2400" i="1" u="sng" dirty="0"/>
              <a:t>too powerful</a:t>
            </a:r>
            <a:r>
              <a:rPr lang="en-US" sz="2400" dirty="0"/>
              <a:t>, and that the lack of a Bill of Rights was dangerous</a:t>
            </a:r>
            <a:r>
              <a:rPr lang="en-US" sz="2400" dirty="0" smtClean="0"/>
              <a:t>.  Antifederalists like George Mason and Patrick Henry argued that the purpose of governments was to protect the rights of the people; hence, the need for a comprehensive Bill of Rights.</a:t>
            </a:r>
            <a:endParaRPr lang="en-US" sz="2400" dirty="0"/>
          </a:p>
          <a:p>
            <a:endParaRPr lang="en-US" dirty="0"/>
          </a:p>
        </p:txBody>
      </p:sp>
    </p:spTree>
    <p:extLst>
      <p:ext uri="{BB962C8B-B14F-4D97-AF65-F5344CB8AC3E}">
        <p14:creationId xmlns:p14="http://schemas.microsoft.com/office/powerpoint/2010/main" val="13582524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accent3">
                    <a:lumMod val="60000"/>
                    <a:lumOff val="40000"/>
                  </a:schemeClr>
                </a:solidFill>
              </a:rPr>
              <a:t>Two (2) Commonly Held Beliefs of the antifederalists: </a:t>
            </a:r>
            <a:endParaRPr lang="en-US" dirty="0">
              <a:solidFill>
                <a:schemeClr val="accent3">
                  <a:lumMod val="60000"/>
                  <a:lumOff val="40000"/>
                </a:schemeClr>
              </a:solidFill>
            </a:endParaRPr>
          </a:p>
        </p:txBody>
      </p:sp>
      <p:sp>
        <p:nvSpPr>
          <p:cNvPr id="6" name="Content Placeholder 5"/>
          <p:cNvSpPr>
            <a:spLocks noGrp="1"/>
          </p:cNvSpPr>
          <p:nvPr>
            <p:ph idx="1"/>
          </p:nvPr>
        </p:nvSpPr>
        <p:spPr/>
        <p:txBody>
          <a:bodyPr/>
          <a:lstStyle/>
          <a:p>
            <a:pPr>
              <a:buFont typeface="Wingdings" panose="05000000000000000000" pitchFamily="2" charset="2"/>
              <a:buChar char="v"/>
            </a:pPr>
            <a:r>
              <a:rPr lang="en-US" dirty="0" smtClean="0"/>
              <a:t>  Most Antifederalists wanted to see a Bill of Rights added to the Constitution. </a:t>
            </a:r>
          </a:p>
          <a:p>
            <a:pPr>
              <a:buFont typeface="Wingdings" panose="05000000000000000000" pitchFamily="2" charset="2"/>
              <a:buChar char="v"/>
            </a:pPr>
            <a:endParaRPr lang="en-US" dirty="0" smtClean="0"/>
          </a:p>
          <a:p>
            <a:pPr>
              <a:buFont typeface="Wingdings" panose="05000000000000000000" pitchFamily="2" charset="2"/>
              <a:buChar char="v"/>
            </a:pPr>
            <a:r>
              <a:rPr lang="en-US" dirty="0"/>
              <a:t> </a:t>
            </a:r>
            <a:r>
              <a:rPr lang="en-US" dirty="0" smtClean="0"/>
              <a:t> Most Antifederalists favored the more democratic Articles of Confederation. </a:t>
            </a:r>
          </a:p>
          <a:p>
            <a:pPr>
              <a:buFont typeface="Wingdings" panose="05000000000000000000" pitchFamily="2" charset="2"/>
              <a:buChar char="v"/>
            </a:pPr>
            <a:endParaRPr lang="en-US" dirty="0"/>
          </a:p>
          <a:p>
            <a:pPr>
              <a:buFont typeface="Wingdings" panose="05000000000000000000" pitchFamily="2" charset="2"/>
              <a:buChar char="v"/>
            </a:pPr>
            <a:r>
              <a:rPr lang="en-US" dirty="0"/>
              <a:t> </a:t>
            </a:r>
            <a:r>
              <a:rPr lang="en-US" dirty="0" smtClean="0"/>
              <a:t> Antifederalists usually believed that the Constitution gave the government too much </a:t>
            </a:r>
          </a:p>
          <a:p>
            <a:pPr marL="0" indent="0">
              <a:buNone/>
            </a:pPr>
            <a:r>
              <a:rPr lang="en-US" dirty="0"/>
              <a:t> </a:t>
            </a:r>
            <a:r>
              <a:rPr lang="en-US" dirty="0" smtClean="0"/>
              <a:t>    power – particularly the Executive Branch and the US Senate. </a:t>
            </a:r>
            <a:endParaRPr lang="en-US" dirty="0"/>
          </a:p>
        </p:txBody>
      </p:sp>
    </p:spTree>
    <p:extLst>
      <p:ext uri="{BB962C8B-B14F-4D97-AF65-F5344CB8AC3E}">
        <p14:creationId xmlns:p14="http://schemas.microsoft.com/office/powerpoint/2010/main" val="18202164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24128" y="471509"/>
            <a:ext cx="4389120" cy="925491"/>
          </a:xfrm>
        </p:spPr>
        <p:txBody>
          <a:bodyPr/>
          <a:lstStyle/>
          <a:p>
            <a:r>
              <a:rPr lang="en-US" i="1" u="sng" dirty="0" smtClean="0">
                <a:solidFill>
                  <a:schemeClr val="accent3">
                    <a:lumMod val="60000"/>
                    <a:lumOff val="40000"/>
                  </a:schemeClr>
                </a:solidFill>
              </a:rPr>
              <a:t>The Federalist Papers</a:t>
            </a:r>
            <a:endParaRPr lang="en-US" i="1" u="sng" dirty="0">
              <a:solidFill>
                <a:schemeClr val="accent3">
                  <a:lumMod val="60000"/>
                  <a:lumOff val="40000"/>
                </a:schemeClr>
              </a:solidFill>
            </a:endParaRPr>
          </a:p>
        </p:txBody>
      </p:sp>
      <p:sp>
        <p:nvSpPr>
          <p:cNvPr id="6" name="Text Placeholder 5"/>
          <p:cNvSpPr>
            <a:spLocks noGrp="1"/>
          </p:cNvSpPr>
          <p:nvPr>
            <p:ph type="body" sz="half" idx="2"/>
          </p:nvPr>
        </p:nvSpPr>
        <p:spPr>
          <a:xfrm>
            <a:off x="871390" y="1397000"/>
            <a:ext cx="5046810" cy="5080000"/>
          </a:xfrm>
        </p:spPr>
        <p:txBody>
          <a:bodyPr>
            <a:noAutofit/>
          </a:bodyPr>
          <a:lstStyle/>
          <a:p>
            <a:r>
              <a:rPr lang="en-US" sz="2400" i="1" u="sng" dirty="0" smtClean="0"/>
              <a:t>The Federalist Papers </a:t>
            </a:r>
            <a:r>
              <a:rPr lang="en-US" sz="2400" dirty="0" smtClean="0"/>
              <a:t>were a series of letters to newspapers – generally directed at the people of New York, which offered an explication of the United States Constitution and argued in favor of the document’s immediate ratification.  The authors of </a:t>
            </a:r>
            <a:r>
              <a:rPr lang="en-US" sz="2400" i="1" u="sng" dirty="0" smtClean="0"/>
              <a:t>The Federalist Papers</a:t>
            </a:r>
            <a:r>
              <a:rPr lang="en-US" sz="2400" dirty="0" smtClean="0"/>
              <a:t> were John Jay – future Chief Justice of the Supreme Court; James Madison – future author of the Bill of Rights, Senator, and President of the United States; and Alexander Hamilton – future victim of murder…</a:t>
            </a:r>
            <a:endParaRPr lang="en-US" sz="2400" dirty="0"/>
          </a:p>
        </p:txBody>
      </p:sp>
      <p:pic>
        <p:nvPicPr>
          <p:cNvPr id="7" name="Content Placeholder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5166" y="327025"/>
            <a:ext cx="3400434" cy="5916757"/>
          </a:xfr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3040" y="0"/>
            <a:ext cx="2037810" cy="2197100"/>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33040" y="2229815"/>
            <a:ext cx="2037810" cy="2144552"/>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33040" y="4407082"/>
            <a:ext cx="2037810" cy="2414466"/>
          </a:xfrm>
          <a:prstGeom prst="rect">
            <a:avLst/>
          </a:prstGeom>
        </p:spPr>
      </p:pic>
    </p:spTree>
    <p:extLst>
      <p:ext uri="{BB962C8B-B14F-4D97-AF65-F5344CB8AC3E}">
        <p14:creationId xmlns:p14="http://schemas.microsoft.com/office/powerpoint/2010/main" val="25782700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4128" y="471509"/>
            <a:ext cx="4741672" cy="1737360"/>
          </a:xfrm>
        </p:spPr>
        <p:txBody>
          <a:bodyPr/>
          <a:lstStyle/>
          <a:p>
            <a:r>
              <a:rPr lang="en-US" dirty="0" smtClean="0">
                <a:solidFill>
                  <a:schemeClr val="accent3">
                    <a:lumMod val="60000"/>
                    <a:lumOff val="40000"/>
                  </a:schemeClr>
                </a:solidFill>
              </a:rPr>
              <a:t>The Case of Samuel Adams for a bill of rights</a:t>
            </a:r>
            <a:endParaRPr lang="en-US" dirty="0">
              <a:solidFill>
                <a:schemeClr val="accent3">
                  <a:lumMod val="60000"/>
                  <a:lumOff val="4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550692" y="303211"/>
            <a:ext cx="4777708" cy="6181509"/>
          </a:xfrm>
        </p:spPr>
      </p:pic>
      <p:sp>
        <p:nvSpPr>
          <p:cNvPr id="4" name="Text Placeholder 3"/>
          <p:cNvSpPr>
            <a:spLocks noGrp="1"/>
          </p:cNvSpPr>
          <p:nvPr>
            <p:ph type="body" sz="half" idx="2"/>
          </p:nvPr>
        </p:nvSpPr>
        <p:spPr>
          <a:xfrm>
            <a:off x="901700" y="1828800"/>
            <a:ext cx="5410200" cy="4762500"/>
          </a:xfrm>
        </p:spPr>
        <p:txBody>
          <a:bodyPr>
            <a:normAutofit/>
          </a:bodyPr>
          <a:lstStyle/>
          <a:p>
            <a:r>
              <a:rPr lang="en-US" sz="2400" dirty="0" smtClean="0"/>
              <a:t>Samuel Adams opposed the Constitution because it had no guarantees which protected freedom of the press, freedom of conscience – or freedom of religion – the right to bear arms, or the immunity from unlawful searches and seizures of one’s property, papers, and effects.  Since he was the founder of the Sons of Liberty and a signer of the Declaration of Independence, Adams opposition to the Constitution was an important issue. </a:t>
            </a:r>
            <a:endParaRPr lang="en-US" sz="2400" dirty="0"/>
          </a:p>
        </p:txBody>
      </p:sp>
    </p:spTree>
    <p:extLst>
      <p:ext uri="{BB962C8B-B14F-4D97-AF65-F5344CB8AC3E}">
        <p14:creationId xmlns:p14="http://schemas.microsoft.com/office/powerpoint/2010/main" val="32024613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4128" y="255609"/>
            <a:ext cx="4389120" cy="1192191"/>
          </a:xfrm>
        </p:spPr>
        <p:txBody>
          <a:bodyPr/>
          <a:lstStyle/>
          <a:p>
            <a:r>
              <a:rPr lang="en-US" dirty="0" smtClean="0">
                <a:solidFill>
                  <a:schemeClr val="accent3">
                    <a:lumMod val="60000"/>
                    <a:lumOff val="40000"/>
                  </a:schemeClr>
                </a:solidFill>
              </a:rPr>
              <a:t>Virginia Antifederalists</a:t>
            </a:r>
            <a:endParaRPr lang="en-US" dirty="0">
              <a:solidFill>
                <a:schemeClr val="accent3">
                  <a:lumMod val="60000"/>
                  <a:lumOff val="4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19677" y="471509"/>
            <a:ext cx="4792823" cy="5790674"/>
          </a:xfrm>
        </p:spPr>
      </p:pic>
      <p:sp>
        <p:nvSpPr>
          <p:cNvPr id="4" name="Text Placeholder 3"/>
          <p:cNvSpPr>
            <a:spLocks noGrp="1"/>
          </p:cNvSpPr>
          <p:nvPr>
            <p:ph type="body" sz="half" idx="2"/>
          </p:nvPr>
        </p:nvSpPr>
        <p:spPr>
          <a:xfrm>
            <a:off x="1024128" y="1333500"/>
            <a:ext cx="4919472" cy="5321300"/>
          </a:xfrm>
        </p:spPr>
        <p:txBody>
          <a:bodyPr>
            <a:normAutofit fontScale="92500" lnSpcReduction="20000"/>
          </a:bodyPr>
          <a:lstStyle/>
          <a:p>
            <a:r>
              <a:rPr lang="en-US" sz="2400" dirty="0" smtClean="0"/>
              <a:t>Virginia’s Antifederalists argued that if the purpose of the government was to protect the rights of the people, it made sense to create a list of the people’s rights first!  George Mason’s Virginia Declaration of Rights would eventually be the model for the Bill of Rights as proposed by James Madison. </a:t>
            </a:r>
          </a:p>
          <a:p>
            <a:pPr marL="342900" indent="-342900">
              <a:buFont typeface="Wingdings" panose="05000000000000000000" pitchFamily="2" charset="2"/>
              <a:buChar char="Ø"/>
            </a:pPr>
            <a:r>
              <a:rPr lang="en-US" sz="2400" dirty="0" smtClean="0">
                <a:solidFill>
                  <a:schemeClr val="accent3">
                    <a:lumMod val="60000"/>
                    <a:lumOff val="40000"/>
                  </a:schemeClr>
                </a:solidFill>
              </a:rPr>
              <a:t>George Mason</a:t>
            </a:r>
          </a:p>
          <a:p>
            <a:pPr marL="342900" indent="-342900">
              <a:buFont typeface="Wingdings" panose="05000000000000000000" pitchFamily="2" charset="2"/>
              <a:buChar char="Ø"/>
            </a:pPr>
            <a:endParaRPr lang="en-US" sz="2400" dirty="0">
              <a:solidFill>
                <a:schemeClr val="accent3">
                  <a:lumMod val="60000"/>
                  <a:lumOff val="40000"/>
                </a:schemeClr>
              </a:solidFill>
            </a:endParaRPr>
          </a:p>
          <a:p>
            <a:pPr marL="342900" indent="-342900">
              <a:buFont typeface="Wingdings" panose="05000000000000000000" pitchFamily="2" charset="2"/>
              <a:buChar char="Ø"/>
            </a:pPr>
            <a:r>
              <a:rPr lang="en-US" sz="2400" dirty="0" smtClean="0">
                <a:solidFill>
                  <a:schemeClr val="accent3">
                    <a:lumMod val="60000"/>
                    <a:lumOff val="40000"/>
                  </a:schemeClr>
                </a:solidFill>
              </a:rPr>
              <a:t>Patrick Henry</a:t>
            </a:r>
          </a:p>
          <a:p>
            <a:pPr marL="342900" indent="-342900">
              <a:buFont typeface="Wingdings" panose="05000000000000000000" pitchFamily="2" charset="2"/>
              <a:buChar char="Ø"/>
            </a:pPr>
            <a:endParaRPr lang="en-US" sz="2400" dirty="0">
              <a:solidFill>
                <a:schemeClr val="accent3">
                  <a:lumMod val="60000"/>
                  <a:lumOff val="40000"/>
                </a:schemeClr>
              </a:solidFill>
            </a:endParaRPr>
          </a:p>
          <a:p>
            <a:pPr marL="342900" indent="-342900">
              <a:buFont typeface="Wingdings" panose="05000000000000000000" pitchFamily="2" charset="2"/>
              <a:buChar char="Ø"/>
            </a:pPr>
            <a:r>
              <a:rPr lang="en-US" sz="2400" dirty="0" smtClean="0">
                <a:solidFill>
                  <a:schemeClr val="accent3">
                    <a:lumMod val="60000"/>
                    <a:lumOff val="40000"/>
                  </a:schemeClr>
                </a:solidFill>
              </a:rPr>
              <a:t>George Wythe</a:t>
            </a:r>
          </a:p>
          <a:p>
            <a:pPr marL="342900" indent="-342900">
              <a:buFont typeface="Wingdings" panose="05000000000000000000" pitchFamily="2" charset="2"/>
              <a:buChar char="Ø"/>
            </a:pPr>
            <a:endParaRPr lang="en-US" sz="2400" dirty="0">
              <a:solidFill>
                <a:schemeClr val="accent3">
                  <a:lumMod val="60000"/>
                  <a:lumOff val="40000"/>
                </a:schemeClr>
              </a:solidFill>
            </a:endParaRPr>
          </a:p>
          <a:p>
            <a:pPr marL="342900" indent="-342900">
              <a:buFont typeface="Wingdings" panose="05000000000000000000" pitchFamily="2" charset="2"/>
              <a:buChar char="Ø"/>
            </a:pPr>
            <a:r>
              <a:rPr lang="en-US" sz="2400" dirty="0" smtClean="0">
                <a:solidFill>
                  <a:schemeClr val="accent3">
                    <a:lumMod val="60000"/>
                    <a:lumOff val="40000"/>
                  </a:schemeClr>
                </a:solidFill>
              </a:rPr>
              <a:t>Richard Henry Lee</a:t>
            </a:r>
          </a:p>
          <a:p>
            <a:pPr marL="342900" indent="-342900">
              <a:buFont typeface="Wingdings" panose="05000000000000000000" pitchFamily="2" charset="2"/>
              <a:buChar char="Ø"/>
            </a:pPr>
            <a:endParaRPr lang="en-US" sz="2400" dirty="0"/>
          </a:p>
          <a:p>
            <a:endParaRPr lang="en-US" sz="2400" dirty="0"/>
          </a:p>
        </p:txBody>
      </p:sp>
      <p:sp>
        <p:nvSpPr>
          <p:cNvPr id="6" name="Right Arrow 5"/>
          <p:cNvSpPr/>
          <p:nvPr/>
        </p:nvSpPr>
        <p:spPr>
          <a:xfrm>
            <a:off x="2997200" y="4699000"/>
            <a:ext cx="3683000" cy="1651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1721153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A41AC481-B287-49C8-90EF-C669597D2D0A}"/>
    </a:ext>
  </a:extLst>
</a:theme>
</file>

<file path=docProps/app.xml><?xml version="1.0" encoding="utf-8"?>
<Properties xmlns="http://schemas.openxmlformats.org/officeDocument/2006/extended-properties" xmlns:vt="http://schemas.openxmlformats.org/officeDocument/2006/docPropsVTypes">
  <Template>Integral</Template>
  <TotalTime>72</TotalTime>
  <Words>820</Words>
  <Application>Microsoft Office PowerPoint</Application>
  <PresentationFormat>Widescreen</PresentationFormat>
  <Paragraphs>51</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Tw Cen MT</vt:lpstr>
      <vt:lpstr>Tw Cen MT Condensed</vt:lpstr>
      <vt:lpstr>Wingdings</vt:lpstr>
      <vt:lpstr>Wingdings 3</vt:lpstr>
      <vt:lpstr>Integral</vt:lpstr>
      <vt:lpstr>Ratifying the constitution</vt:lpstr>
      <vt:lpstr>Nine (9) States had to ratify the Constitution for it to become the law of the land</vt:lpstr>
      <vt:lpstr>federalists</vt:lpstr>
      <vt:lpstr>Federalist sought powers for the National government: </vt:lpstr>
      <vt:lpstr>antifederalists</vt:lpstr>
      <vt:lpstr>Two (2) Commonly Held Beliefs of the antifederalists: </vt:lpstr>
      <vt:lpstr>The Federalist Papers</vt:lpstr>
      <vt:lpstr>The Case of Samuel Adams for a bill of rights</vt:lpstr>
      <vt:lpstr>Virginia Antifederalists</vt:lpstr>
      <vt:lpstr>Virginia’s Federalists</vt:lpstr>
      <vt:lpstr>New York antifederalists</vt:lpstr>
      <vt:lpstr>North Carolina &amp; Rhode Island</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Ratifying the constitution</dc:title>
  <dc:creator>Adam Henry</dc:creator>
  <cp:lastModifiedBy>Adam Henry</cp:lastModifiedBy>
  <cp:revision>8</cp:revision>
  <dcterms:created xsi:type="dcterms:W3CDTF">2015-11-12T19:58:28Z</dcterms:created>
  <dcterms:modified xsi:type="dcterms:W3CDTF">2015-11-12T21:10:36Z</dcterms:modified>
</cp:coreProperties>
</file>